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Inconsolata"/>
      <p:regular r:id="rId21"/>
      <p:bold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Fira Sans Condensed Medium"/>
      <p:regular r:id="rId28"/>
      <p:bold r:id="rId29"/>
      <p:italic r:id="rId30"/>
      <p:boldItalic r:id="rId31"/>
    </p:embeddedFont>
    <p:embeddedFont>
      <p:font typeface="Work Sans Medium"/>
      <p:regular r:id="rId32"/>
      <p:bold r:id="rId33"/>
      <p:italic r:id="rId34"/>
      <p:boldItalic r:id="rId35"/>
    </p:embeddedFont>
    <p:embeddedFont>
      <p:font typeface="Reem Kufi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4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boldItalic.fntdata"/><Relationship Id="rId30" Type="http://schemas.openxmlformats.org/officeDocument/2006/relationships/font" Target="fonts/FiraSansCondensedMedium-italic.fntdata"/><Relationship Id="rId33" Type="http://schemas.openxmlformats.org/officeDocument/2006/relationships/font" Target="fonts/WorkSansMedium-bold.fntdata"/><Relationship Id="rId32" Type="http://schemas.openxmlformats.org/officeDocument/2006/relationships/font" Target="fonts/WorkSansMedium-regular.fntdata"/><Relationship Id="rId35" Type="http://schemas.openxmlformats.org/officeDocument/2006/relationships/font" Target="fonts/WorkSansMedium-boldItalic.fntdata"/><Relationship Id="rId34" Type="http://schemas.openxmlformats.org/officeDocument/2006/relationships/font" Target="fonts/WorkSansMedium-italic.fntdata"/><Relationship Id="rId37" Type="http://schemas.openxmlformats.org/officeDocument/2006/relationships/font" Target="fonts/ReemKufi-bold.fntdata"/><Relationship Id="rId36" Type="http://schemas.openxmlformats.org/officeDocument/2006/relationships/font" Target="fonts/ReemKufi-regular.fntdata"/><Relationship Id="rId39" Type="http://schemas.openxmlformats.org/officeDocument/2006/relationships/font" Target="fonts/OpenSans-bold.fntdata"/><Relationship Id="rId38" Type="http://schemas.openxmlformats.org/officeDocument/2006/relationships/font" Target="fonts/OpenSans-regular.fntdata"/><Relationship Id="rId20" Type="http://schemas.openxmlformats.org/officeDocument/2006/relationships/font" Target="fonts/Roboto-boldItalic.fntdata"/><Relationship Id="rId22" Type="http://schemas.openxmlformats.org/officeDocument/2006/relationships/font" Target="fonts/Inconsolata-bold.fntdata"/><Relationship Id="rId21" Type="http://schemas.openxmlformats.org/officeDocument/2006/relationships/font" Target="fonts/Inconsolata-regular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FiraSansCondensedMedium-regular.fntdata"/><Relationship Id="rId27" Type="http://schemas.openxmlformats.org/officeDocument/2006/relationships/font" Target="fonts/BebasNeue-regular.fntdata"/><Relationship Id="rId29" Type="http://schemas.openxmlformats.org/officeDocument/2006/relationships/font" Target="fonts/FiraSansCondensed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2a442458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2a442458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4b75a3f4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4b75a3f4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4bbfe91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4bbfe91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2a4424a71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2a4424a71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2a44245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2a44245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e00c687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e00c687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2a4424a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2a4424a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a4424a71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a4424a71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4b75a3f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4b75a3f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b75a3f4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4b75a3f4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019cdf33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019cdf33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4b75a3f4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4b75a3f4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495626"/>
            <a:ext cx="5408700" cy="28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4137099"/>
            <a:ext cx="47115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746650" y="953825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846599" y="-10244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698550" y="1106125"/>
            <a:ext cx="7137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698550" y="3321321"/>
            <a:ext cx="49659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>
            <a:off x="6419175" y="1901137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4365949" y="-1239814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-975401" y="3165549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 flipH="1">
            <a:off x="1415725" y="15098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 flipH="1">
            <a:off x="141597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3" type="ctrTitle"/>
          </p:nvPr>
        </p:nvSpPr>
        <p:spPr>
          <a:xfrm>
            <a:off x="4829051" y="15098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482902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5" type="title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6" type="ctrTitle"/>
          </p:nvPr>
        </p:nvSpPr>
        <p:spPr>
          <a:xfrm flipH="1">
            <a:off x="1415723" y="30917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 flipH="1">
            <a:off x="1415771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9" type="ctrTitle"/>
          </p:nvPr>
        </p:nvSpPr>
        <p:spPr>
          <a:xfrm>
            <a:off x="4829053" y="30917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4829054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ctrTitle"/>
          </p:nvPr>
        </p:nvSpPr>
        <p:spPr>
          <a:xfrm>
            <a:off x="715450" y="436050"/>
            <a:ext cx="771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25" y="4127083"/>
            <a:ext cx="3310200" cy="4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21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13225" y="1073608"/>
            <a:ext cx="4596000" cy="17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>
            <a:off x="-74175" y="2702400"/>
            <a:ext cx="1600" cy="1600"/>
          </a:xfrm>
          <a:custGeom>
            <a:rect b="b" l="l" r="r" t="t"/>
            <a:pathLst>
              <a:path extrusionOk="0" h="64" w="64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-72600" y="2702400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2334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812250" y="812675"/>
            <a:ext cx="2442600" cy="2442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5"/>
          <p:cNvSpPr/>
          <p:nvPr/>
        </p:nvSpPr>
        <p:spPr>
          <a:xfrm>
            <a:off x="7950925" y="285465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-1391350" y="2588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6"/>
          <p:cNvSpPr/>
          <p:nvPr/>
        </p:nvSpPr>
        <p:spPr>
          <a:xfrm>
            <a:off x="-2454225" y="26491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8040050" y="-4750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7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-1325425" y="3628450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>
            <a:off x="-2715300" y="22891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7416100" y="-1348725"/>
            <a:ext cx="2937600" cy="2937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7254450" y="260947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-1559500" y="-6363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708625" y="428483"/>
            <a:ext cx="7726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20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92325" y="1600025"/>
            <a:ext cx="46452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>
            <a:off x="2798475" y="163717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-608450" y="-5405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/>
          <p:nvPr/>
        </p:nvSpPr>
        <p:spPr>
          <a:xfrm>
            <a:off x="5558825" y="-15079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-1786025" y="31872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2"/>
          <p:cNvSpPr/>
          <p:nvPr/>
        </p:nvSpPr>
        <p:spPr>
          <a:xfrm rot="-1674204">
            <a:off x="7568418" y="215952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/>
          <p:nvPr/>
        </p:nvSpPr>
        <p:spPr>
          <a:xfrm rot="-1674432">
            <a:off x="6927657" y="-576384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/>
          <p:nvPr/>
        </p:nvSpPr>
        <p:spPr>
          <a:xfrm rot="-1674432">
            <a:off x="-1256118" y="3214616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3"/>
          <p:cNvSpPr/>
          <p:nvPr/>
        </p:nvSpPr>
        <p:spPr>
          <a:xfrm>
            <a:off x="-1804250" y="23121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7371600" y="-953075"/>
            <a:ext cx="2937600" cy="2937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4"/>
          <p:cNvSpPr/>
          <p:nvPr/>
        </p:nvSpPr>
        <p:spPr>
          <a:xfrm>
            <a:off x="-1351300" y="324345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5016900" y="2685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2211125" y="38710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3595625" y="3415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6410350" y="2271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5"/>
          <p:cNvSpPr/>
          <p:nvPr/>
        </p:nvSpPr>
        <p:spPr>
          <a:xfrm rot="-1674432">
            <a:off x="-995293" y="3564341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 rot="-1674204">
            <a:off x="7853793" y="-1135948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6"/>
          <p:cNvSpPr/>
          <p:nvPr/>
        </p:nvSpPr>
        <p:spPr>
          <a:xfrm rot="-1674204">
            <a:off x="-1936632" y="2915427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 rot="-1674432">
            <a:off x="7486507" y="-726234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1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27"/>
          <p:cNvSpPr/>
          <p:nvPr/>
        </p:nvSpPr>
        <p:spPr>
          <a:xfrm>
            <a:off x="6725375" y="-17388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7"/>
          <p:cNvSpPr/>
          <p:nvPr/>
        </p:nvSpPr>
        <p:spPr>
          <a:xfrm>
            <a:off x="-2624025" y="2808375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1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8"/>
          <p:cNvSpPr/>
          <p:nvPr/>
        </p:nvSpPr>
        <p:spPr>
          <a:xfrm>
            <a:off x="6711175" y="-3964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-654650" y="329707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1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708625" y="341525"/>
            <a:ext cx="77268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9"/>
          <p:cNvSpPr/>
          <p:nvPr/>
        </p:nvSpPr>
        <p:spPr>
          <a:xfrm>
            <a:off x="6162175" y="-23204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3813525" y="-2072500"/>
            <a:ext cx="3348900" cy="33489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1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0"/>
          <p:cNvSpPr/>
          <p:nvPr/>
        </p:nvSpPr>
        <p:spPr>
          <a:xfrm>
            <a:off x="6389050" y="231575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0"/>
          <p:cNvSpPr/>
          <p:nvPr/>
        </p:nvSpPr>
        <p:spPr>
          <a:xfrm>
            <a:off x="-2188800" y="-6093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12350" y="344909"/>
            <a:ext cx="77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09875" y="1059000"/>
            <a:ext cx="7719300" cy="3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7604625" y="388562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1973425" y="-20631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1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31"/>
          <p:cNvSpPr/>
          <p:nvPr/>
        </p:nvSpPr>
        <p:spPr>
          <a:xfrm>
            <a:off x="6725375" y="-17388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/>
          <p:nvPr/>
        </p:nvSpPr>
        <p:spPr>
          <a:xfrm>
            <a:off x="-2624025" y="2808375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1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32"/>
          <p:cNvSpPr/>
          <p:nvPr/>
        </p:nvSpPr>
        <p:spPr>
          <a:xfrm>
            <a:off x="6355200" y="1761850"/>
            <a:ext cx="4501500" cy="4501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-1318350" y="999500"/>
            <a:ext cx="2803800" cy="28038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TITLE_ONLY_19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3"/>
          <p:cNvSpPr/>
          <p:nvPr/>
        </p:nvSpPr>
        <p:spPr>
          <a:xfrm>
            <a:off x="7542150" y="-1970700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/>
          <p:nvPr/>
        </p:nvSpPr>
        <p:spPr>
          <a:xfrm>
            <a:off x="-2201926" y="2021274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0">
  <p:cSld name="TITLE_ONLY_20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4"/>
          <p:cNvSpPr/>
          <p:nvPr/>
        </p:nvSpPr>
        <p:spPr>
          <a:xfrm flipH="1">
            <a:off x="5259050" y="-21596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1">
  <p:cSld name="TITLE_ONLY_2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5"/>
          <p:cNvSpPr/>
          <p:nvPr/>
        </p:nvSpPr>
        <p:spPr>
          <a:xfrm flipH="1">
            <a:off x="7546950" y="-3685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35"/>
          <p:cNvGrpSpPr/>
          <p:nvPr/>
        </p:nvGrpSpPr>
        <p:grpSpPr>
          <a:xfrm>
            <a:off x="3454600" y="1316050"/>
            <a:ext cx="4341725" cy="3619025"/>
            <a:chOff x="3454600" y="1316050"/>
            <a:chExt cx="4341725" cy="3619025"/>
          </a:xfrm>
        </p:grpSpPr>
        <p:sp>
          <p:nvSpPr>
            <p:cNvPr id="169" name="Google Shape;169;p35"/>
            <p:cNvSpPr/>
            <p:nvPr/>
          </p:nvSpPr>
          <p:spPr>
            <a:xfrm>
              <a:off x="3454600" y="1352850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35"/>
            <p:cNvGrpSpPr/>
            <p:nvPr/>
          </p:nvGrpSpPr>
          <p:grpSpPr>
            <a:xfrm>
              <a:off x="4561575" y="1316050"/>
              <a:ext cx="3234750" cy="3619025"/>
              <a:chOff x="4561575" y="1316050"/>
              <a:chExt cx="3234750" cy="3619025"/>
            </a:xfrm>
          </p:grpSpPr>
          <p:sp>
            <p:nvSpPr>
              <p:cNvPr id="171" name="Google Shape;171;p35"/>
              <p:cNvSpPr/>
              <p:nvPr/>
            </p:nvSpPr>
            <p:spPr>
              <a:xfrm>
                <a:off x="4561575" y="1316050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5098425" y="2237175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2">
  <p:cSld name="TITLE_ONLY_2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6"/>
          <p:cNvSpPr/>
          <p:nvPr/>
        </p:nvSpPr>
        <p:spPr>
          <a:xfrm flipH="1">
            <a:off x="6497800" y="1775075"/>
            <a:ext cx="4312500" cy="4312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 flipH="1">
            <a:off x="-2249150" y="17652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3">
  <p:cSld name="TITLE_ONLY_2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37"/>
          <p:cNvSpPr/>
          <p:nvPr/>
        </p:nvSpPr>
        <p:spPr>
          <a:xfrm>
            <a:off x="-1830200" y="2875437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6732524" y="-925389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4">
  <p:cSld name="TITLE_ONLY_2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38"/>
          <p:cNvSpPr/>
          <p:nvPr/>
        </p:nvSpPr>
        <p:spPr>
          <a:xfrm>
            <a:off x="7085500" y="4071275"/>
            <a:ext cx="2996400" cy="2996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8"/>
          <p:cNvSpPr/>
          <p:nvPr/>
        </p:nvSpPr>
        <p:spPr>
          <a:xfrm>
            <a:off x="6295425" y="-263962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4146525" y="1597547"/>
            <a:ext cx="41583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9"/>
          <p:cNvSpPr txBox="1"/>
          <p:nvPr>
            <p:ph hasCustomPrompt="1" idx="2" type="title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9"/>
          <p:cNvSpPr txBox="1"/>
          <p:nvPr>
            <p:ph idx="1" type="subTitle"/>
          </p:nvPr>
        </p:nvSpPr>
        <p:spPr>
          <a:xfrm>
            <a:off x="41465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39"/>
          <p:cNvSpPr/>
          <p:nvPr/>
        </p:nvSpPr>
        <p:spPr>
          <a:xfrm>
            <a:off x="1907225" y="2588100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9"/>
          <p:cNvSpPr/>
          <p:nvPr/>
        </p:nvSpPr>
        <p:spPr>
          <a:xfrm>
            <a:off x="5390650" y="-17713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type="title"/>
          </p:nvPr>
        </p:nvSpPr>
        <p:spPr>
          <a:xfrm>
            <a:off x="4146525" y="1597550"/>
            <a:ext cx="33018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40"/>
          <p:cNvSpPr txBox="1"/>
          <p:nvPr>
            <p:ph hasCustomPrompt="1" idx="2" type="title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rgbClr val="C95E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40"/>
          <p:cNvSpPr txBox="1"/>
          <p:nvPr>
            <p:ph idx="1" type="subTitle"/>
          </p:nvPr>
        </p:nvSpPr>
        <p:spPr>
          <a:xfrm>
            <a:off x="41465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40"/>
          <p:cNvSpPr/>
          <p:nvPr/>
        </p:nvSpPr>
        <p:spPr>
          <a:xfrm>
            <a:off x="6207800" y="21107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829650" y="3490800"/>
            <a:ext cx="3429300" cy="34293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883950" y="-1816675"/>
            <a:ext cx="3932100" cy="39321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3225" y="430500"/>
            <a:ext cx="7332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374513" y="3148204"/>
            <a:ext cx="30897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4679788" y="3148204"/>
            <a:ext cx="30897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374513" y="2466212"/>
            <a:ext cx="30897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b="1" sz="23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679788" y="2466212"/>
            <a:ext cx="30897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b="1" sz="23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5" type="subTitle"/>
          </p:nvPr>
        </p:nvSpPr>
        <p:spPr>
          <a:xfrm>
            <a:off x="713225" y="1668375"/>
            <a:ext cx="77268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 flipH="1">
            <a:off x="-608450" y="-5405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1"/>
          <p:cNvSpPr txBox="1"/>
          <p:nvPr>
            <p:ph type="title"/>
          </p:nvPr>
        </p:nvSpPr>
        <p:spPr>
          <a:xfrm>
            <a:off x="492325" y="1523825"/>
            <a:ext cx="4645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41"/>
          <p:cNvSpPr txBox="1"/>
          <p:nvPr>
            <p:ph hasCustomPrompt="1" idx="2" type="title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41"/>
          <p:cNvSpPr txBox="1"/>
          <p:nvPr>
            <p:ph idx="1" type="subTitle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ctrTitle"/>
          </p:nvPr>
        </p:nvSpPr>
        <p:spPr>
          <a:xfrm>
            <a:off x="5137100" y="1271550"/>
            <a:ext cx="3156300" cy="19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3" name="Google Shape;203;p42"/>
          <p:cNvSpPr txBox="1"/>
          <p:nvPr>
            <p:ph idx="1" type="subTitle"/>
          </p:nvPr>
        </p:nvSpPr>
        <p:spPr>
          <a:xfrm>
            <a:off x="5137098" y="3557675"/>
            <a:ext cx="30054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ctrTitle"/>
          </p:nvPr>
        </p:nvSpPr>
        <p:spPr>
          <a:xfrm>
            <a:off x="722400" y="1582358"/>
            <a:ext cx="323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6" name="Google Shape;206;p43"/>
          <p:cNvSpPr txBox="1"/>
          <p:nvPr>
            <p:ph idx="1" type="subTitle"/>
          </p:nvPr>
        </p:nvSpPr>
        <p:spPr>
          <a:xfrm>
            <a:off x="722400" y="2413899"/>
            <a:ext cx="29784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43"/>
          <p:cNvSpPr/>
          <p:nvPr/>
        </p:nvSpPr>
        <p:spPr>
          <a:xfrm>
            <a:off x="4599375" y="9549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3"/>
          <p:cNvSpPr/>
          <p:nvPr/>
        </p:nvSpPr>
        <p:spPr>
          <a:xfrm flipH="1">
            <a:off x="3345575" y="-369787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_1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ctrTitle"/>
          </p:nvPr>
        </p:nvSpPr>
        <p:spPr>
          <a:xfrm>
            <a:off x="5441925" y="1582350"/>
            <a:ext cx="29808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44"/>
          <p:cNvSpPr txBox="1"/>
          <p:nvPr>
            <p:ph idx="1" type="subTitle"/>
          </p:nvPr>
        </p:nvSpPr>
        <p:spPr>
          <a:xfrm>
            <a:off x="5449975" y="2389688"/>
            <a:ext cx="29808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44"/>
          <p:cNvSpPr/>
          <p:nvPr/>
        </p:nvSpPr>
        <p:spPr>
          <a:xfrm>
            <a:off x="-346800" y="9500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4"/>
          <p:cNvSpPr/>
          <p:nvPr/>
        </p:nvSpPr>
        <p:spPr>
          <a:xfrm flipH="1">
            <a:off x="-1250150" y="278472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4785400" y="431171"/>
            <a:ext cx="35904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4788800" y="1758989"/>
            <a:ext cx="34992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7" name="Google Shape;217;p45"/>
          <p:cNvSpPr/>
          <p:nvPr/>
        </p:nvSpPr>
        <p:spPr>
          <a:xfrm>
            <a:off x="6945450" y="-1142362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5"/>
          <p:cNvSpPr/>
          <p:nvPr/>
        </p:nvSpPr>
        <p:spPr>
          <a:xfrm>
            <a:off x="495575" y="247170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3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714850" y="339811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1" name="Google Shape;221;p46"/>
          <p:cNvSpPr txBox="1"/>
          <p:nvPr>
            <p:ph idx="1" type="subTitle"/>
          </p:nvPr>
        </p:nvSpPr>
        <p:spPr>
          <a:xfrm>
            <a:off x="714850" y="2026031"/>
            <a:ext cx="38694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2" name="Google Shape;222;p46"/>
          <p:cNvSpPr txBox="1"/>
          <p:nvPr>
            <p:ph idx="2" type="subTitle"/>
          </p:nvPr>
        </p:nvSpPr>
        <p:spPr>
          <a:xfrm>
            <a:off x="4559650" y="2026031"/>
            <a:ext cx="38694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3" name="Google Shape;223;p46"/>
          <p:cNvSpPr txBox="1"/>
          <p:nvPr>
            <p:ph idx="3" type="subTitle"/>
          </p:nvPr>
        </p:nvSpPr>
        <p:spPr>
          <a:xfrm>
            <a:off x="714850" y="1481820"/>
            <a:ext cx="38694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idx="4" type="subTitle"/>
          </p:nvPr>
        </p:nvSpPr>
        <p:spPr>
          <a:xfrm>
            <a:off x="714825" y="1044100"/>
            <a:ext cx="77142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5" name="Google Shape;225;p46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6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_1_2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/>
          <p:nvPr/>
        </p:nvSpPr>
        <p:spPr>
          <a:xfrm>
            <a:off x="7238400" y="3008750"/>
            <a:ext cx="3545700" cy="3545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7"/>
          <p:cNvSpPr txBox="1"/>
          <p:nvPr>
            <p:ph type="ctrTitle"/>
          </p:nvPr>
        </p:nvSpPr>
        <p:spPr>
          <a:xfrm>
            <a:off x="722400" y="343387"/>
            <a:ext cx="76992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" name="Google Shape;230;p47"/>
          <p:cNvSpPr txBox="1"/>
          <p:nvPr>
            <p:ph idx="1" type="subTitle"/>
          </p:nvPr>
        </p:nvSpPr>
        <p:spPr>
          <a:xfrm>
            <a:off x="1959413" y="3592775"/>
            <a:ext cx="2082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1" name="Google Shape;231;p47"/>
          <p:cNvSpPr txBox="1"/>
          <p:nvPr>
            <p:ph idx="2" type="subTitle"/>
          </p:nvPr>
        </p:nvSpPr>
        <p:spPr>
          <a:xfrm>
            <a:off x="5101675" y="3592774"/>
            <a:ext cx="2082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47"/>
          <p:cNvSpPr txBox="1"/>
          <p:nvPr>
            <p:ph idx="3" type="ctrTitle"/>
          </p:nvPr>
        </p:nvSpPr>
        <p:spPr>
          <a:xfrm>
            <a:off x="1959413" y="3171358"/>
            <a:ext cx="2082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4" type="ctrTitle"/>
          </p:nvPr>
        </p:nvSpPr>
        <p:spPr>
          <a:xfrm>
            <a:off x="5101694" y="3171358"/>
            <a:ext cx="2082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ctrTitle"/>
          </p:nvPr>
        </p:nvSpPr>
        <p:spPr>
          <a:xfrm>
            <a:off x="722400" y="289793"/>
            <a:ext cx="769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" name="Google Shape;236;p48"/>
          <p:cNvSpPr txBox="1"/>
          <p:nvPr>
            <p:ph idx="1" type="subTitle"/>
          </p:nvPr>
        </p:nvSpPr>
        <p:spPr>
          <a:xfrm>
            <a:off x="714675" y="3890388"/>
            <a:ext cx="2313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7" name="Google Shape;237;p48"/>
          <p:cNvSpPr txBox="1"/>
          <p:nvPr>
            <p:ph idx="2" type="subTitle"/>
          </p:nvPr>
        </p:nvSpPr>
        <p:spPr>
          <a:xfrm>
            <a:off x="3409511" y="3890388"/>
            <a:ext cx="2316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8" name="Google Shape;238;p48"/>
          <p:cNvSpPr txBox="1"/>
          <p:nvPr>
            <p:ph idx="3" type="ctrTitle"/>
          </p:nvPr>
        </p:nvSpPr>
        <p:spPr>
          <a:xfrm>
            <a:off x="712775" y="3527891"/>
            <a:ext cx="2316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9" name="Google Shape;239;p48"/>
          <p:cNvSpPr txBox="1"/>
          <p:nvPr>
            <p:ph idx="4" type="ctrTitle"/>
          </p:nvPr>
        </p:nvSpPr>
        <p:spPr>
          <a:xfrm>
            <a:off x="3409489" y="3527891"/>
            <a:ext cx="232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0" name="Google Shape;240;p48"/>
          <p:cNvSpPr txBox="1"/>
          <p:nvPr>
            <p:ph idx="5" type="subTitle"/>
          </p:nvPr>
        </p:nvSpPr>
        <p:spPr>
          <a:xfrm>
            <a:off x="6110103" y="3890388"/>
            <a:ext cx="2316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1" name="Google Shape;241;p48"/>
          <p:cNvSpPr txBox="1"/>
          <p:nvPr>
            <p:ph idx="6" type="ctrTitle"/>
          </p:nvPr>
        </p:nvSpPr>
        <p:spPr>
          <a:xfrm>
            <a:off x="6110084" y="3527891"/>
            <a:ext cx="232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" name="Google Shape;242;p48"/>
          <p:cNvSpPr/>
          <p:nvPr/>
        </p:nvSpPr>
        <p:spPr>
          <a:xfrm>
            <a:off x="65695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/>
          <p:nvPr/>
        </p:nvSpPr>
        <p:spPr>
          <a:xfrm>
            <a:off x="7466825" y="-874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4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6" name="Google Shape;246;p49"/>
          <p:cNvSpPr txBox="1"/>
          <p:nvPr>
            <p:ph idx="1" type="subTitle"/>
          </p:nvPr>
        </p:nvSpPr>
        <p:spPr>
          <a:xfrm>
            <a:off x="1593525" y="3621175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2" type="subTitle"/>
          </p:nvPr>
        </p:nvSpPr>
        <p:spPr>
          <a:xfrm>
            <a:off x="1593537" y="2073717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p49"/>
          <p:cNvSpPr txBox="1"/>
          <p:nvPr>
            <p:ph idx="3" type="subTitle"/>
          </p:nvPr>
        </p:nvSpPr>
        <p:spPr>
          <a:xfrm>
            <a:off x="4741445" y="3621279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49"/>
          <p:cNvSpPr txBox="1"/>
          <p:nvPr>
            <p:ph idx="4" type="subTitle"/>
          </p:nvPr>
        </p:nvSpPr>
        <p:spPr>
          <a:xfrm>
            <a:off x="1593517" y="311965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9"/>
          <p:cNvSpPr txBox="1"/>
          <p:nvPr>
            <p:ph idx="5" type="subTitle"/>
          </p:nvPr>
        </p:nvSpPr>
        <p:spPr>
          <a:xfrm>
            <a:off x="1593533" y="1572190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9"/>
          <p:cNvSpPr txBox="1"/>
          <p:nvPr>
            <p:ph idx="6" type="subTitle"/>
          </p:nvPr>
        </p:nvSpPr>
        <p:spPr>
          <a:xfrm>
            <a:off x="4741445" y="311975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2" name="Google Shape;252;p49"/>
          <p:cNvSpPr txBox="1"/>
          <p:nvPr>
            <p:ph idx="7" type="subTitle"/>
          </p:nvPr>
        </p:nvSpPr>
        <p:spPr>
          <a:xfrm>
            <a:off x="4741454" y="2073717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49"/>
          <p:cNvSpPr txBox="1"/>
          <p:nvPr>
            <p:ph idx="8" type="subTitle"/>
          </p:nvPr>
        </p:nvSpPr>
        <p:spPr>
          <a:xfrm>
            <a:off x="4741458" y="1572290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1">
  <p:cSld name="TITLE_AND_TWO_COLUMNS_1_4_1_3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6" name="Google Shape;256;p50"/>
          <p:cNvSpPr txBox="1"/>
          <p:nvPr>
            <p:ph idx="1" type="subTitle"/>
          </p:nvPr>
        </p:nvSpPr>
        <p:spPr>
          <a:xfrm>
            <a:off x="714850" y="2101002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50"/>
          <p:cNvSpPr txBox="1"/>
          <p:nvPr>
            <p:ph idx="2" type="subTitle"/>
          </p:nvPr>
        </p:nvSpPr>
        <p:spPr>
          <a:xfrm>
            <a:off x="2670437" y="2100994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50"/>
          <p:cNvSpPr txBox="1"/>
          <p:nvPr>
            <p:ph idx="3" type="subTitle"/>
          </p:nvPr>
        </p:nvSpPr>
        <p:spPr>
          <a:xfrm>
            <a:off x="4626020" y="3602953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50"/>
          <p:cNvSpPr txBox="1"/>
          <p:nvPr>
            <p:ph idx="4" type="subTitle"/>
          </p:nvPr>
        </p:nvSpPr>
        <p:spPr>
          <a:xfrm>
            <a:off x="714842" y="1434462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50"/>
          <p:cNvSpPr txBox="1"/>
          <p:nvPr>
            <p:ph idx="5" type="subTitle"/>
          </p:nvPr>
        </p:nvSpPr>
        <p:spPr>
          <a:xfrm>
            <a:off x="2670437" y="1434450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50"/>
          <p:cNvSpPr txBox="1"/>
          <p:nvPr>
            <p:ph idx="6" type="subTitle"/>
          </p:nvPr>
        </p:nvSpPr>
        <p:spPr>
          <a:xfrm>
            <a:off x="4626020" y="2949665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50"/>
          <p:cNvSpPr txBox="1"/>
          <p:nvPr>
            <p:ph idx="7" type="subTitle"/>
          </p:nvPr>
        </p:nvSpPr>
        <p:spPr>
          <a:xfrm>
            <a:off x="6600254" y="3602940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50"/>
          <p:cNvSpPr txBox="1"/>
          <p:nvPr>
            <p:ph idx="8" type="subTitle"/>
          </p:nvPr>
        </p:nvSpPr>
        <p:spPr>
          <a:xfrm>
            <a:off x="6600258" y="2949652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50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-678700" y="3328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flipH="1">
            <a:off x="6309850" y="-1654300"/>
            <a:ext cx="4312500" cy="4312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2165100" y="36842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4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/>
          <p:nvPr/>
        </p:nvSpPr>
        <p:spPr>
          <a:xfrm>
            <a:off x="-2292301" y="-16157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8" name="Google Shape;268;p51"/>
          <p:cNvSpPr/>
          <p:nvPr/>
        </p:nvSpPr>
        <p:spPr>
          <a:xfrm>
            <a:off x="7956599" y="2021349"/>
            <a:ext cx="4310400" cy="4310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9" name="Google Shape;269;p51"/>
          <p:cNvSpPr txBox="1"/>
          <p:nvPr>
            <p:ph type="title"/>
          </p:nvPr>
        </p:nvSpPr>
        <p:spPr>
          <a:xfrm>
            <a:off x="709904" y="338372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0" name="Google Shape;270;p51"/>
          <p:cNvSpPr txBox="1"/>
          <p:nvPr>
            <p:ph idx="1" type="subTitle"/>
          </p:nvPr>
        </p:nvSpPr>
        <p:spPr>
          <a:xfrm>
            <a:off x="717300" y="1880394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51"/>
          <p:cNvSpPr txBox="1"/>
          <p:nvPr>
            <p:ph idx="2" type="subTitle"/>
          </p:nvPr>
        </p:nvSpPr>
        <p:spPr>
          <a:xfrm>
            <a:off x="719256" y="1408180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2" name="Google Shape;272;p51"/>
          <p:cNvSpPr txBox="1"/>
          <p:nvPr>
            <p:ph idx="3" type="subTitle"/>
          </p:nvPr>
        </p:nvSpPr>
        <p:spPr>
          <a:xfrm>
            <a:off x="724000" y="2996768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3" name="Google Shape;273;p51"/>
          <p:cNvSpPr txBox="1"/>
          <p:nvPr>
            <p:ph idx="4" type="subTitle"/>
          </p:nvPr>
        </p:nvSpPr>
        <p:spPr>
          <a:xfrm>
            <a:off x="725956" y="2524372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4" name="Google Shape;274;p51"/>
          <p:cNvSpPr txBox="1"/>
          <p:nvPr>
            <p:ph idx="5" type="subTitle"/>
          </p:nvPr>
        </p:nvSpPr>
        <p:spPr>
          <a:xfrm>
            <a:off x="6132681" y="1870355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5" name="Google Shape;275;p51"/>
          <p:cNvSpPr txBox="1"/>
          <p:nvPr>
            <p:ph idx="6" type="subTitle"/>
          </p:nvPr>
        </p:nvSpPr>
        <p:spPr>
          <a:xfrm>
            <a:off x="6134638" y="1397959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6" name="Google Shape;276;p51"/>
          <p:cNvSpPr txBox="1"/>
          <p:nvPr>
            <p:ph idx="7" type="subTitle"/>
          </p:nvPr>
        </p:nvSpPr>
        <p:spPr>
          <a:xfrm>
            <a:off x="717300" y="4117208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7" name="Google Shape;277;p51"/>
          <p:cNvSpPr txBox="1"/>
          <p:nvPr>
            <p:ph idx="8" type="subTitle"/>
          </p:nvPr>
        </p:nvSpPr>
        <p:spPr>
          <a:xfrm>
            <a:off x="719256" y="3646636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8" name="Google Shape;278;p51"/>
          <p:cNvSpPr txBox="1"/>
          <p:nvPr>
            <p:ph idx="9" type="subTitle"/>
          </p:nvPr>
        </p:nvSpPr>
        <p:spPr>
          <a:xfrm>
            <a:off x="6154530" y="2993598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9" name="Google Shape;279;p51"/>
          <p:cNvSpPr txBox="1"/>
          <p:nvPr>
            <p:ph idx="13" type="subTitle"/>
          </p:nvPr>
        </p:nvSpPr>
        <p:spPr>
          <a:xfrm>
            <a:off x="6156486" y="2523026"/>
            <a:ext cx="22821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80" name="Google Shape;280;p51"/>
          <p:cNvSpPr txBox="1"/>
          <p:nvPr>
            <p:ph idx="14" type="subTitle"/>
          </p:nvPr>
        </p:nvSpPr>
        <p:spPr>
          <a:xfrm>
            <a:off x="6132681" y="4117445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1" name="Google Shape;281;p51"/>
          <p:cNvSpPr txBox="1"/>
          <p:nvPr>
            <p:ph idx="15" type="subTitle"/>
          </p:nvPr>
        </p:nvSpPr>
        <p:spPr>
          <a:xfrm>
            <a:off x="6134638" y="3646873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TWO_COLUMNS_1_4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/>
          <p:nvPr/>
        </p:nvSpPr>
        <p:spPr>
          <a:xfrm>
            <a:off x="-361850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2377725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2"/>
          <p:cNvSpPr/>
          <p:nvPr/>
        </p:nvSpPr>
        <p:spPr>
          <a:xfrm>
            <a:off x="5149575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2"/>
          <p:cNvSpPr/>
          <p:nvPr/>
        </p:nvSpPr>
        <p:spPr>
          <a:xfrm flipH="1">
            <a:off x="7087025" y="-18269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2"/>
          <p:cNvSpPr/>
          <p:nvPr/>
        </p:nvSpPr>
        <p:spPr>
          <a:xfrm>
            <a:off x="-361850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2"/>
          <p:cNvSpPr/>
          <p:nvPr/>
        </p:nvSpPr>
        <p:spPr>
          <a:xfrm>
            <a:off x="237772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2"/>
          <p:cNvSpPr/>
          <p:nvPr/>
        </p:nvSpPr>
        <p:spPr>
          <a:xfrm>
            <a:off x="51495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 txBox="1"/>
          <p:nvPr>
            <p:ph type="title"/>
          </p:nvPr>
        </p:nvSpPr>
        <p:spPr>
          <a:xfrm>
            <a:off x="709904" y="338824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" name="Google Shape;291;p52"/>
          <p:cNvSpPr txBox="1"/>
          <p:nvPr>
            <p:ph idx="1" type="subTitle"/>
          </p:nvPr>
        </p:nvSpPr>
        <p:spPr>
          <a:xfrm>
            <a:off x="717300" y="2051549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2" name="Google Shape;292;p52"/>
          <p:cNvSpPr txBox="1"/>
          <p:nvPr>
            <p:ph idx="2" type="subTitle"/>
          </p:nvPr>
        </p:nvSpPr>
        <p:spPr>
          <a:xfrm>
            <a:off x="719256" y="1560580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3" name="Google Shape;293;p52"/>
          <p:cNvSpPr txBox="1"/>
          <p:nvPr>
            <p:ph idx="3" type="subTitle"/>
          </p:nvPr>
        </p:nvSpPr>
        <p:spPr>
          <a:xfrm>
            <a:off x="3425975" y="2051735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4" name="Google Shape;294;p52"/>
          <p:cNvSpPr txBox="1"/>
          <p:nvPr>
            <p:ph idx="4" type="subTitle"/>
          </p:nvPr>
        </p:nvSpPr>
        <p:spPr>
          <a:xfrm>
            <a:off x="3427931" y="1560584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5" type="subTitle"/>
          </p:nvPr>
        </p:nvSpPr>
        <p:spPr>
          <a:xfrm>
            <a:off x="6132681" y="2041510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6" name="Google Shape;296;p52"/>
          <p:cNvSpPr txBox="1"/>
          <p:nvPr>
            <p:ph idx="6" type="subTitle"/>
          </p:nvPr>
        </p:nvSpPr>
        <p:spPr>
          <a:xfrm>
            <a:off x="6134638" y="1550359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7" type="subTitle"/>
          </p:nvPr>
        </p:nvSpPr>
        <p:spPr>
          <a:xfrm>
            <a:off x="717300" y="3609309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8" name="Google Shape;298;p52"/>
          <p:cNvSpPr txBox="1"/>
          <p:nvPr>
            <p:ph idx="8" type="subTitle"/>
          </p:nvPr>
        </p:nvSpPr>
        <p:spPr>
          <a:xfrm>
            <a:off x="719256" y="3119982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9" type="subTitle"/>
          </p:nvPr>
        </p:nvSpPr>
        <p:spPr>
          <a:xfrm>
            <a:off x="3429005" y="3609312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0" name="Google Shape;300;p52"/>
          <p:cNvSpPr txBox="1"/>
          <p:nvPr>
            <p:ph idx="13" type="subTitle"/>
          </p:nvPr>
        </p:nvSpPr>
        <p:spPr>
          <a:xfrm>
            <a:off x="3430961" y="3119985"/>
            <a:ext cx="22821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14" type="subTitle"/>
          </p:nvPr>
        </p:nvSpPr>
        <p:spPr>
          <a:xfrm>
            <a:off x="6132681" y="3609296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2" name="Google Shape;302;p52"/>
          <p:cNvSpPr txBox="1"/>
          <p:nvPr>
            <p:ph idx="15" type="subTitle"/>
          </p:nvPr>
        </p:nvSpPr>
        <p:spPr>
          <a:xfrm>
            <a:off x="6134638" y="3119969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subTitle"/>
          </p:nvPr>
        </p:nvSpPr>
        <p:spPr>
          <a:xfrm>
            <a:off x="713223" y="2259725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5" name="Google Shape;305;p53"/>
          <p:cNvSpPr txBox="1"/>
          <p:nvPr>
            <p:ph hasCustomPrompt="1" type="title"/>
          </p:nvPr>
        </p:nvSpPr>
        <p:spPr>
          <a:xfrm>
            <a:off x="713214" y="1359001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6" name="Google Shape;306;p53"/>
          <p:cNvSpPr txBox="1"/>
          <p:nvPr>
            <p:ph idx="2" type="subTitle"/>
          </p:nvPr>
        </p:nvSpPr>
        <p:spPr>
          <a:xfrm>
            <a:off x="713223" y="3714994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7" name="Google Shape;307;p53"/>
          <p:cNvSpPr txBox="1"/>
          <p:nvPr>
            <p:ph hasCustomPrompt="1" idx="3" type="title"/>
          </p:nvPr>
        </p:nvSpPr>
        <p:spPr>
          <a:xfrm>
            <a:off x="713214" y="2814267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8" name="Google Shape;308;p53"/>
          <p:cNvSpPr txBox="1"/>
          <p:nvPr>
            <p:ph idx="4" type="subTitle"/>
          </p:nvPr>
        </p:nvSpPr>
        <p:spPr>
          <a:xfrm>
            <a:off x="4776251" y="3723593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hasCustomPrompt="1" idx="5" type="title"/>
          </p:nvPr>
        </p:nvSpPr>
        <p:spPr>
          <a:xfrm>
            <a:off x="4776253" y="2814266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0" name="Google Shape;310;p53"/>
          <p:cNvSpPr txBox="1"/>
          <p:nvPr>
            <p:ph idx="6" type="subTitle"/>
          </p:nvPr>
        </p:nvSpPr>
        <p:spPr>
          <a:xfrm>
            <a:off x="4776251" y="2268325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hasCustomPrompt="1" idx="7" type="title"/>
          </p:nvPr>
        </p:nvSpPr>
        <p:spPr>
          <a:xfrm>
            <a:off x="4776253" y="1358998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53"/>
          <p:cNvSpPr txBox="1"/>
          <p:nvPr>
            <p:ph idx="8" type="title"/>
          </p:nvPr>
        </p:nvSpPr>
        <p:spPr>
          <a:xfrm>
            <a:off x="714850" y="338372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3" name="Google Shape;313;p53"/>
          <p:cNvSpPr/>
          <p:nvPr/>
        </p:nvSpPr>
        <p:spPr>
          <a:xfrm>
            <a:off x="5291750" y="-21471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3"/>
          <p:cNvSpPr/>
          <p:nvPr/>
        </p:nvSpPr>
        <p:spPr>
          <a:xfrm>
            <a:off x="-654650" y="329707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_2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/>
          <p:nvPr/>
        </p:nvSpPr>
        <p:spPr>
          <a:xfrm>
            <a:off x="641375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4"/>
          <p:cNvSpPr/>
          <p:nvPr/>
        </p:nvSpPr>
        <p:spPr>
          <a:xfrm>
            <a:off x="3223088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/>
          <p:nvPr/>
        </p:nvSpPr>
        <p:spPr>
          <a:xfrm>
            <a:off x="5845338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4"/>
          <p:cNvSpPr txBox="1"/>
          <p:nvPr>
            <p:ph idx="1" type="subTitle"/>
          </p:nvPr>
        </p:nvSpPr>
        <p:spPr>
          <a:xfrm>
            <a:off x="724725" y="2397394"/>
            <a:ext cx="2450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0" name="Google Shape;320;p54"/>
          <p:cNvSpPr txBox="1"/>
          <p:nvPr>
            <p:ph hasCustomPrompt="1" type="title"/>
          </p:nvPr>
        </p:nvSpPr>
        <p:spPr>
          <a:xfrm>
            <a:off x="724725" y="3389357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1" name="Google Shape;321;p54"/>
          <p:cNvSpPr txBox="1"/>
          <p:nvPr>
            <p:ph idx="2" type="subTitle"/>
          </p:nvPr>
        </p:nvSpPr>
        <p:spPr>
          <a:xfrm>
            <a:off x="3346988" y="2397375"/>
            <a:ext cx="2450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2" name="Google Shape;322;p54"/>
          <p:cNvSpPr txBox="1"/>
          <p:nvPr>
            <p:ph hasCustomPrompt="1" idx="3" type="title"/>
          </p:nvPr>
        </p:nvSpPr>
        <p:spPr>
          <a:xfrm>
            <a:off x="3346989" y="3389354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3" name="Google Shape;323;p54"/>
          <p:cNvSpPr txBox="1"/>
          <p:nvPr>
            <p:ph idx="4" type="subTitle"/>
          </p:nvPr>
        </p:nvSpPr>
        <p:spPr>
          <a:xfrm>
            <a:off x="5969251" y="2397381"/>
            <a:ext cx="2450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4" name="Google Shape;324;p54"/>
          <p:cNvSpPr txBox="1"/>
          <p:nvPr>
            <p:ph hasCustomPrompt="1" idx="5" type="title"/>
          </p:nvPr>
        </p:nvSpPr>
        <p:spPr>
          <a:xfrm>
            <a:off x="5969252" y="3389368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54"/>
          <p:cNvSpPr txBox="1"/>
          <p:nvPr>
            <p:ph idx="6" type="subTitle"/>
          </p:nvPr>
        </p:nvSpPr>
        <p:spPr>
          <a:xfrm>
            <a:off x="899825" y="1494385"/>
            <a:ext cx="2099700" cy="57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54"/>
          <p:cNvSpPr txBox="1"/>
          <p:nvPr>
            <p:ph idx="7" type="subTitle"/>
          </p:nvPr>
        </p:nvSpPr>
        <p:spPr>
          <a:xfrm>
            <a:off x="3522097" y="1493353"/>
            <a:ext cx="2099700" cy="57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54"/>
          <p:cNvSpPr txBox="1"/>
          <p:nvPr>
            <p:ph idx="8" type="subTitle"/>
          </p:nvPr>
        </p:nvSpPr>
        <p:spPr>
          <a:xfrm>
            <a:off x="6144368" y="1493353"/>
            <a:ext cx="2099700" cy="57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54"/>
          <p:cNvSpPr txBox="1"/>
          <p:nvPr>
            <p:ph idx="9" type="title"/>
          </p:nvPr>
        </p:nvSpPr>
        <p:spPr>
          <a:xfrm>
            <a:off x="714850" y="342804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713225" y="343445"/>
            <a:ext cx="497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31" name="Google Shape;331;p55"/>
          <p:cNvSpPr txBox="1"/>
          <p:nvPr>
            <p:ph idx="1" type="subTitle"/>
          </p:nvPr>
        </p:nvSpPr>
        <p:spPr>
          <a:xfrm>
            <a:off x="713225" y="2365673"/>
            <a:ext cx="44061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2" name="Google Shape;332;p55"/>
          <p:cNvSpPr/>
          <p:nvPr/>
        </p:nvSpPr>
        <p:spPr>
          <a:xfrm flipH="1">
            <a:off x="5855225" y="-228587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5"/>
          <p:cNvSpPr/>
          <p:nvPr/>
        </p:nvSpPr>
        <p:spPr>
          <a:xfrm>
            <a:off x="6211225" y="2193925"/>
            <a:ext cx="2454600" cy="24546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719375" y="3595933"/>
            <a:ext cx="49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/>
          <p:nvPr/>
        </p:nvSpPr>
        <p:spPr>
          <a:xfrm flipH="1">
            <a:off x="-2160100" y="-2775592"/>
            <a:ext cx="5930400" cy="5930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/>
          <p:nvPr/>
        </p:nvSpPr>
        <p:spPr>
          <a:xfrm>
            <a:off x="324775" y="-845100"/>
            <a:ext cx="4516500" cy="4516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4_1_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/>
          <p:nvPr/>
        </p:nvSpPr>
        <p:spPr>
          <a:xfrm flipH="1">
            <a:off x="5385200" y="277449"/>
            <a:ext cx="3271800" cy="32718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5522900" y="-2706825"/>
            <a:ext cx="6145200" cy="61452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-972575" y="3098475"/>
            <a:ext cx="3170400" cy="317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6877925" y="958275"/>
            <a:ext cx="4598400" cy="4598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-2685100" y="-1618950"/>
            <a:ext cx="5506800" cy="55068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007050" y="1116617"/>
            <a:ext cx="52005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007050" y="2862592"/>
            <a:ext cx="45012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5140425" y="1576275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-582351" y="-4853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735800" y="1341400"/>
            <a:ext cx="61431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713225" y="1395931"/>
            <a:ext cx="52269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13225" y="2719014"/>
            <a:ext cx="42720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3803575" y="843650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2783524" y="-991326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713225" y="439114"/>
            <a:ext cx="2777700" cy="24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387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6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ctrTitle"/>
          </p:nvPr>
        </p:nvSpPr>
        <p:spPr>
          <a:xfrm>
            <a:off x="225150" y="56050"/>
            <a:ext cx="8846100" cy="131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NA</a:t>
            </a:r>
            <a:r>
              <a:rPr lang="en" sz="1700">
                <a:solidFill>
                  <a:schemeClr val="lt1"/>
                </a:solidFill>
              </a:rPr>
              <a:t>TURAL LANGUAGE PROCESSING - 11S4037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Multi-label Emotion Classification using Bi-LSTM with GloVe Word Embedding</a:t>
            </a:r>
            <a:endParaRPr sz="3000"/>
          </a:p>
        </p:txBody>
      </p:sp>
      <p:sp>
        <p:nvSpPr>
          <p:cNvPr id="347" name="Google Shape;347;p58"/>
          <p:cNvSpPr txBox="1"/>
          <p:nvPr>
            <p:ph idx="1" type="subTitle"/>
          </p:nvPr>
        </p:nvSpPr>
        <p:spPr>
          <a:xfrm>
            <a:off x="4110000" y="4197175"/>
            <a:ext cx="1076400" cy="46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Twinkle</a:t>
            </a:r>
            <a:endParaRPr b="1"/>
          </a:p>
        </p:txBody>
      </p:sp>
      <p:cxnSp>
        <p:nvCxnSpPr>
          <p:cNvPr id="348" name="Google Shape;348;p58"/>
          <p:cNvCxnSpPr/>
          <p:nvPr/>
        </p:nvCxnSpPr>
        <p:spPr>
          <a:xfrm flipH="1" rot="10800000">
            <a:off x="198700" y="4068375"/>
            <a:ext cx="8648400" cy="33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0" y="46700"/>
            <a:ext cx="524850" cy="5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8"/>
          <p:cNvSpPr txBox="1"/>
          <p:nvPr/>
        </p:nvSpPr>
        <p:spPr>
          <a:xfrm>
            <a:off x="3815099" y="3450450"/>
            <a:ext cx="1513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12S18043	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Roy Gunawan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8"/>
          <p:cNvSpPr txBox="1"/>
          <p:nvPr/>
        </p:nvSpPr>
        <p:spPr>
          <a:xfrm>
            <a:off x="21950" y="2769400"/>
            <a:ext cx="158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12S18004	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Rosalia Pane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1764263" y="3370300"/>
            <a:ext cx="158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12S18008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Indah Manik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3" name="Google Shape;353;p58"/>
          <p:cNvSpPr txBox="1"/>
          <p:nvPr/>
        </p:nvSpPr>
        <p:spPr>
          <a:xfrm>
            <a:off x="5523450" y="3370300"/>
            <a:ext cx="209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12S18011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Nadya Tambunan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4" name="Google Shape;354;p58"/>
          <p:cNvSpPr txBox="1"/>
          <p:nvPr/>
        </p:nvSpPr>
        <p:spPr>
          <a:xfrm>
            <a:off x="7649538" y="2693200"/>
            <a:ext cx="142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12S18048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Rifka Siregar</a:t>
            </a:r>
            <a:endParaRPr sz="1600"/>
          </a:p>
        </p:txBody>
      </p:sp>
      <p:pic>
        <p:nvPicPr>
          <p:cNvPr id="355" name="Google Shape;3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163" y="1986725"/>
            <a:ext cx="1513675" cy="151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58"/>
          <p:cNvPicPr preferRelativeResize="0"/>
          <p:nvPr/>
        </p:nvPicPr>
        <p:blipFill rotWithShape="1">
          <a:blip r:embed="rId5">
            <a:alphaModFix/>
          </a:blip>
          <a:srcRect b="0" l="8207" r="12263" t="0"/>
          <a:stretch/>
        </p:blipFill>
        <p:spPr>
          <a:xfrm>
            <a:off x="7732000" y="1341250"/>
            <a:ext cx="1258575" cy="142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58"/>
          <p:cNvPicPr preferRelativeResize="0"/>
          <p:nvPr/>
        </p:nvPicPr>
        <p:blipFill rotWithShape="1">
          <a:blip r:embed="rId6">
            <a:alphaModFix/>
          </a:blip>
          <a:srcRect b="0" l="5767" r="4946" t="10410"/>
          <a:stretch/>
        </p:blipFill>
        <p:spPr>
          <a:xfrm>
            <a:off x="1847950" y="1913453"/>
            <a:ext cx="1513675" cy="15330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58"/>
          <p:cNvPicPr preferRelativeResize="0"/>
          <p:nvPr/>
        </p:nvPicPr>
        <p:blipFill rotWithShape="1">
          <a:blip r:embed="rId7">
            <a:alphaModFix/>
          </a:blip>
          <a:srcRect b="6644" l="0" r="0" t="11320"/>
          <a:stretch/>
        </p:blipFill>
        <p:spPr>
          <a:xfrm>
            <a:off x="186625" y="1334994"/>
            <a:ext cx="1258575" cy="15071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4475" y="1898150"/>
            <a:ext cx="1423575" cy="15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Bi-LSTM</a:t>
            </a:r>
            <a:endParaRPr/>
          </a:p>
        </p:txBody>
      </p:sp>
      <p:cxnSp>
        <p:nvCxnSpPr>
          <p:cNvPr id="452" name="Google Shape;452;p67"/>
          <p:cNvCxnSpPr>
            <a:stCxn id="453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67"/>
          <p:cNvSpPr txBox="1"/>
          <p:nvPr>
            <p:ph idx="1" type="subTitle"/>
          </p:nvPr>
        </p:nvSpPr>
        <p:spPr>
          <a:xfrm>
            <a:off x="789400" y="1064775"/>
            <a:ext cx="74724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Baik dalam mengidentifikasi pola dalam kalimat</a:t>
            </a:r>
            <a:endParaRPr sz="1200"/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Menggunakan input secara berurutan untuk memprediksi output</a:t>
            </a:r>
            <a:endParaRPr sz="1200"/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Dapat menyelesaikan tugas pemodelan sekuensial</a:t>
            </a:r>
            <a:endParaRPr sz="1200"/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Akurasi : 0.5332706324947095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5" name="Google Shape;4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2262188"/>
            <a:ext cx="72104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Kesimpulan</a:t>
            </a:r>
            <a:endParaRPr/>
          </a:p>
        </p:txBody>
      </p:sp>
      <p:cxnSp>
        <p:nvCxnSpPr>
          <p:cNvPr id="461" name="Google Shape;461;p68"/>
          <p:cNvCxnSpPr>
            <a:stCxn id="462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68"/>
          <p:cNvSpPr txBox="1"/>
          <p:nvPr>
            <p:ph idx="1" type="subTitle"/>
          </p:nvPr>
        </p:nvSpPr>
        <p:spPr>
          <a:xfrm>
            <a:off x="789400" y="1064775"/>
            <a:ext cx="74724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Penggunaan GloVe menghasilkan akurasi yang baik</a:t>
            </a:r>
            <a:endParaRPr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Nilai akurasi: 0.56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789400" y="2434125"/>
            <a:ext cx="747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Saran</a:t>
            </a:r>
            <a:endParaRPr/>
          </a:p>
        </p:txBody>
      </p:sp>
      <p:sp>
        <p:nvSpPr>
          <p:cNvPr id="465" name="Google Shape;465;p68"/>
          <p:cNvSpPr txBox="1"/>
          <p:nvPr>
            <p:ph idx="1" type="subTitle"/>
          </p:nvPr>
        </p:nvSpPr>
        <p:spPr>
          <a:xfrm>
            <a:off x="804250" y="3158325"/>
            <a:ext cx="74724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Melakukan penelitian dengan metode </a:t>
            </a:r>
            <a:r>
              <a:rPr i="1" lang="en"/>
              <a:t>deep learning </a:t>
            </a:r>
            <a:r>
              <a:rPr lang="en"/>
              <a:t>lainnya untuk mengetahui perbandingan akurasi.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/>
              <a:t>Perlu diperhatikan kembali accuracy yang telah didapatkan, dikarenakan nilai yang telah diperoleh tidak sepenuhnya mutlak, bisa bergantung terhadap preprocessing data dsb.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>
            <p:ph type="title"/>
          </p:nvPr>
        </p:nvSpPr>
        <p:spPr>
          <a:xfrm>
            <a:off x="814250" y="2147000"/>
            <a:ext cx="6143100" cy="14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</a:t>
            </a:r>
            <a:r>
              <a:rPr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!</a:t>
            </a:r>
            <a:r>
              <a:rPr lang="en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471" name="Google Shape;471;p69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2" name="Google Shape;472;p69"/>
          <p:cNvCxnSpPr>
            <a:stCxn id="471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69"/>
          <p:cNvCxnSpPr/>
          <p:nvPr/>
        </p:nvCxnSpPr>
        <p:spPr>
          <a:xfrm>
            <a:off x="814250" y="3915100"/>
            <a:ext cx="8337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idx="6" type="ctrTitle"/>
          </p:nvPr>
        </p:nvSpPr>
        <p:spPr>
          <a:xfrm flipH="1">
            <a:off x="1415725" y="3320350"/>
            <a:ext cx="2395800" cy="41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65" name="Google Shape;365;p59"/>
          <p:cNvSpPr txBox="1"/>
          <p:nvPr>
            <p:ph idx="7" type="subTitle"/>
          </p:nvPr>
        </p:nvSpPr>
        <p:spPr>
          <a:xfrm flipH="1">
            <a:off x="1415771" y="3907446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dataset yang digunakan</a:t>
            </a:r>
            <a:endParaRPr/>
          </a:p>
        </p:txBody>
      </p:sp>
      <p:sp>
        <p:nvSpPr>
          <p:cNvPr id="366" name="Google Shape;366;p59"/>
          <p:cNvSpPr txBox="1"/>
          <p:nvPr>
            <p:ph idx="8" type="title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7" name="Google Shape;367;p59"/>
          <p:cNvSpPr txBox="1"/>
          <p:nvPr>
            <p:ph idx="15" type="ctrTitle"/>
          </p:nvPr>
        </p:nvSpPr>
        <p:spPr>
          <a:xfrm>
            <a:off x="715450" y="436050"/>
            <a:ext cx="7713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Isi</a:t>
            </a:r>
            <a:endParaRPr sz="3600"/>
          </a:p>
        </p:txBody>
      </p:sp>
      <p:sp>
        <p:nvSpPr>
          <p:cNvPr id="368" name="Google Shape;368;p59"/>
          <p:cNvSpPr txBox="1"/>
          <p:nvPr>
            <p:ph type="ctrTitle"/>
          </p:nvPr>
        </p:nvSpPr>
        <p:spPr>
          <a:xfrm flipH="1">
            <a:off x="1415725" y="1509850"/>
            <a:ext cx="2395800" cy="81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Belakang</a:t>
            </a:r>
            <a:endParaRPr/>
          </a:p>
        </p:txBody>
      </p:sp>
      <p:sp>
        <p:nvSpPr>
          <p:cNvPr id="369" name="Google Shape;369;p59"/>
          <p:cNvSpPr txBox="1"/>
          <p:nvPr>
            <p:ph idx="1" type="subTitle"/>
          </p:nvPr>
        </p:nvSpPr>
        <p:spPr>
          <a:xfrm flipH="1">
            <a:off x="1415975" y="2328350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topik Proyek Akhir </a:t>
            </a:r>
            <a:endParaRPr/>
          </a:p>
        </p:txBody>
      </p:sp>
      <p:sp>
        <p:nvSpPr>
          <p:cNvPr id="370" name="Google Shape;370;p59"/>
          <p:cNvSpPr txBox="1"/>
          <p:nvPr>
            <p:ph idx="2" type="title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59"/>
          <p:cNvSpPr txBox="1"/>
          <p:nvPr>
            <p:ph idx="3" type="ctrTitle"/>
          </p:nvPr>
        </p:nvSpPr>
        <p:spPr>
          <a:xfrm>
            <a:off x="4829051" y="1509859"/>
            <a:ext cx="2395800" cy="81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Manfaat</a:t>
            </a:r>
            <a:endParaRPr/>
          </a:p>
        </p:txBody>
      </p:sp>
      <p:sp>
        <p:nvSpPr>
          <p:cNvPr id="372" name="Google Shape;372;p59"/>
          <p:cNvSpPr txBox="1"/>
          <p:nvPr>
            <p:ph idx="4" type="subTitle"/>
          </p:nvPr>
        </p:nvSpPr>
        <p:spPr>
          <a:xfrm>
            <a:off x="4829025" y="2328350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tujuan dan manfaat proyek</a:t>
            </a:r>
            <a:endParaRPr/>
          </a:p>
        </p:txBody>
      </p:sp>
      <p:sp>
        <p:nvSpPr>
          <p:cNvPr id="373" name="Google Shape;373;p59"/>
          <p:cNvSpPr txBox="1"/>
          <p:nvPr>
            <p:ph idx="5" type="title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4" name="Google Shape;374;p59"/>
          <p:cNvSpPr txBox="1"/>
          <p:nvPr>
            <p:ph idx="9" type="ctrTitle"/>
          </p:nvPr>
        </p:nvSpPr>
        <p:spPr>
          <a:xfrm>
            <a:off x="4829050" y="3320354"/>
            <a:ext cx="2395800" cy="4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Implementasi</a:t>
            </a:r>
            <a:endParaRPr/>
          </a:p>
        </p:txBody>
      </p:sp>
      <p:sp>
        <p:nvSpPr>
          <p:cNvPr id="375" name="Google Shape;375;p59"/>
          <p:cNvSpPr txBox="1"/>
          <p:nvPr>
            <p:ph idx="13" type="subTitle"/>
          </p:nvPr>
        </p:nvSpPr>
        <p:spPr>
          <a:xfrm>
            <a:off x="4829054" y="3907446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penggunaan metode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14" type="title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77" name="Google Shape;377;p59"/>
          <p:cNvCxnSpPr/>
          <p:nvPr/>
        </p:nvCxnSpPr>
        <p:spPr>
          <a:xfrm>
            <a:off x="-42125" y="2326250"/>
            <a:ext cx="696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9"/>
          <p:cNvCxnSpPr/>
          <p:nvPr/>
        </p:nvCxnSpPr>
        <p:spPr>
          <a:xfrm>
            <a:off x="-7568" y="3906151"/>
            <a:ext cx="6927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9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" name="Google Shape;380;p59"/>
          <p:cNvCxnSpPr>
            <a:stCxn id="379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idx="1" type="subTitle"/>
          </p:nvPr>
        </p:nvSpPr>
        <p:spPr>
          <a:xfrm>
            <a:off x="818025" y="921200"/>
            <a:ext cx="64512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300"/>
              <a:t>endeteksian emosi menggunakan klasifikasi multi-label menjadi masalah karena: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Kalimat cenderung melibatkan lebih dari satu kategori emosi.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Ekspresi tekstual tidak selalu secara langsung melibatkan kata-kata yang berhubungan dengan emosi.</a:t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Contoh label emosi adalah </a:t>
            </a:r>
            <a:r>
              <a:rPr i="1" lang="en" sz="1300"/>
              <a:t>angry</a:t>
            </a:r>
            <a:r>
              <a:rPr lang="en" sz="1300"/>
              <a:t>, </a:t>
            </a:r>
            <a:r>
              <a:rPr i="1" lang="en" sz="1300"/>
              <a:t>disgust, sad, joy</a:t>
            </a:r>
            <a:r>
              <a:rPr lang="en" sz="1300"/>
              <a:t> dan lain-lain.</a:t>
            </a:r>
            <a:endParaRPr sz="1300"/>
          </a:p>
        </p:txBody>
      </p:sp>
      <p:sp>
        <p:nvSpPr>
          <p:cNvPr id="386" name="Google Shape;386;p60"/>
          <p:cNvSpPr txBox="1"/>
          <p:nvPr/>
        </p:nvSpPr>
        <p:spPr>
          <a:xfrm>
            <a:off x="4214875" y="256175"/>
            <a:ext cx="3759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Latar Belakang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Google Shape;387;p60"/>
          <p:cNvCxnSpPr>
            <a:stCxn id="386" idx="3"/>
          </p:cNvCxnSpPr>
          <p:nvPr/>
        </p:nvCxnSpPr>
        <p:spPr>
          <a:xfrm>
            <a:off x="79747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60"/>
          <p:cNvCxnSpPr/>
          <p:nvPr/>
        </p:nvCxnSpPr>
        <p:spPr>
          <a:xfrm>
            <a:off x="1918725" y="3547750"/>
            <a:ext cx="723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60"/>
          <p:cNvSpPr/>
          <p:nvPr/>
        </p:nvSpPr>
        <p:spPr>
          <a:xfrm>
            <a:off x="818028" y="3166400"/>
            <a:ext cx="679932" cy="762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nconsolata"/>
              </a:rPr>
              <a:t>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712350" y="344909"/>
            <a:ext cx="77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Tujuan &amp; Manfaat</a:t>
            </a:r>
            <a:endParaRPr sz="2500"/>
          </a:p>
        </p:txBody>
      </p:sp>
      <p:sp>
        <p:nvSpPr>
          <p:cNvPr id="395" name="Google Shape;395;p61"/>
          <p:cNvSpPr txBox="1"/>
          <p:nvPr>
            <p:ph idx="1" type="subTitle"/>
          </p:nvPr>
        </p:nvSpPr>
        <p:spPr>
          <a:xfrm>
            <a:off x="789400" y="1064775"/>
            <a:ext cx="7472400" cy="31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dari proyek </a:t>
            </a:r>
            <a:r>
              <a:rPr i="1" lang="en"/>
              <a:t>multi-label emotion classification</a:t>
            </a:r>
            <a:r>
              <a:rPr lang="en"/>
              <a:t> ini, antara lain: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Menerapkan metode </a:t>
            </a:r>
            <a:r>
              <a:rPr i="1" lang="en"/>
              <a:t>Bidirectional Long Short Term Memory</a:t>
            </a:r>
            <a:r>
              <a:rPr lang="en"/>
              <a:t> (Bi-LSTM) dengan </a:t>
            </a:r>
            <a:r>
              <a:rPr i="1" lang="en"/>
              <a:t>GloVe </a:t>
            </a:r>
            <a:r>
              <a:rPr lang="en"/>
              <a:t>sebagai </a:t>
            </a:r>
            <a:r>
              <a:rPr i="1" lang="en"/>
              <a:t>word embedding</a:t>
            </a:r>
            <a:r>
              <a:rPr lang="en"/>
              <a:t> dalam menganalisis teks apakah teks tersebut termasuk ke dalam teks dengan beberapa label (multi-label).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Untuk mengetahui bagaimana tingkat akurasi menggunakan metode </a:t>
            </a:r>
            <a:r>
              <a:rPr i="1" lang="en"/>
              <a:t>Bidirectional Long Short Term Memory</a:t>
            </a:r>
            <a:r>
              <a:rPr lang="en"/>
              <a:t> (Bi-LS</a:t>
            </a:r>
            <a:r>
              <a:rPr lang="en"/>
              <a:t>T</a:t>
            </a:r>
            <a:r>
              <a:rPr lang="en"/>
              <a:t>M) dengan </a:t>
            </a:r>
            <a:r>
              <a:rPr i="1" lang="en"/>
              <a:t>GloVe </a:t>
            </a:r>
            <a:r>
              <a:rPr lang="en"/>
              <a:t>sebagai </a:t>
            </a:r>
            <a:r>
              <a:rPr i="1" lang="en"/>
              <a:t>word embedding</a:t>
            </a:r>
            <a:r>
              <a:rPr lang="en"/>
              <a:t> dalam melakukan pengklasifkasian multi-label.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Manfaat dari pembuatan </a:t>
            </a:r>
            <a:r>
              <a:rPr i="1" lang="en"/>
              <a:t>multi-label emotion classification</a:t>
            </a:r>
            <a:r>
              <a:rPr lang="en"/>
              <a:t> menggunakan metode Bi-LSTM dan Glove antara lain: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Mengetahui cara dan proses klasifikasi multi-label emotion menggunakan metode Bi-LSTM dan Glove sebagai </a:t>
            </a:r>
            <a:r>
              <a:rPr i="1" lang="en"/>
              <a:t>word embedding</a:t>
            </a:r>
            <a:r>
              <a:rPr lang="en"/>
              <a:t>.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Mengetahui tingkat akurasi menggunakan metode Bi-LSTM dan Glove sebagai </a:t>
            </a:r>
            <a:r>
              <a:rPr i="1" lang="en"/>
              <a:t>word embedding</a:t>
            </a:r>
            <a:r>
              <a:rPr lang="en"/>
              <a:t> dalam melakukan klasifikasi </a:t>
            </a:r>
            <a:r>
              <a:rPr i="1" lang="en"/>
              <a:t>multi-label emotion</a:t>
            </a:r>
            <a:r>
              <a:rPr lang="en"/>
              <a:t>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/>
          <p:nvPr/>
        </p:nvSpPr>
        <p:spPr>
          <a:xfrm>
            <a:off x="3717388" y="168152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2"/>
          <p:cNvSpPr/>
          <p:nvPr/>
        </p:nvSpPr>
        <p:spPr>
          <a:xfrm>
            <a:off x="4242238" y="263617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2"/>
          <p:cNvSpPr/>
          <p:nvPr/>
        </p:nvSpPr>
        <p:spPr>
          <a:xfrm>
            <a:off x="3192663" y="263617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2"/>
          <p:cNvSpPr/>
          <p:nvPr/>
        </p:nvSpPr>
        <p:spPr>
          <a:xfrm>
            <a:off x="3951538" y="2527225"/>
            <a:ext cx="1240800" cy="12408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2"/>
          <p:cNvSpPr txBox="1"/>
          <p:nvPr>
            <p:ph type="ctrTitle"/>
          </p:nvPr>
        </p:nvSpPr>
        <p:spPr>
          <a:xfrm>
            <a:off x="708625" y="428483"/>
            <a:ext cx="7726800" cy="1143000"/>
          </a:xfrm>
          <a:prstGeom prst="rect">
            <a:avLst/>
          </a:prstGeom>
        </p:spPr>
        <p:txBody>
          <a:bodyPr anchorCtr="0" anchor="t" bIns="91425" lIns="91425" spcFirstLastPara="1" rIns="18288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Dataset</a:t>
            </a:r>
            <a:endParaRPr/>
          </a:p>
        </p:txBody>
      </p:sp>
      <p:sp>
        <p:nvSpPr>
          <p:cNvPr id="405" name="Google Shape;405;p62"/>
          <p:cNvSpPr/>
          <p:nvPr/>
        </p:nvSpPr>
        <p:spPr>
          <a:xfrm>
            <a:off x="3840588" y="1804725"/>
            <a:ext cx="1462800" cy="146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2"/>
          <p:cNvSpPr/>
          <p:nvPr/>
        </p:nvSpPr>
        <p:spPr>
          <a:xfrm>
            <a:off x="4365375" y="2759325"/>
            <a:ext cx="1462800" cy="146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2"/>
          <p:cNvSpPr/>
          <p:nvPr/>
        </p:nvSpPr>
        <p:spPr>
          <a:xfrm>
            <a:off x="3315800" y="2759325"/>
            <a:ext cx="1462800" cy="146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2"/>
          <p:cNvSpPr txBox="1"/>
          <p:nvPr/>
        </p:nvSpPr>
        <p:spPr>
          <a:xfrm>
            <a:off x="5962450" y="2175275"/>
            <a:ext cx="259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Nama dataset “go_emotions”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2"/>
          <p:cNvSpPr txBox="1"/>
          <p:nvPr>
            <p:ph idx="4294967295" type="ctrTitle"/>
          </p:nvPr>
        </p:nvSpPr>
        <p:spPr>
          <a:xfrm>
            <a:off x="6114850" y="1717000"/>
            <a:ext cx="231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Hugging Face</a:t>
            </a:r>
            <a:endParaRPr sz="2300"/>
          </a:p>
        </p:txBody>
      </p:sp>
      <p:sp>
        <p:nvSpPr>
          <p:cNvPr id="410" name="Google Shape;410;p62"/>
          <p:cNvSpPr txBox="1"/>
          <p:nvPr>
            <p:ph idx="4294967295" type="ctrTitle"/>
          </p:nvPr>
        </p:nvSpPr>
        <p:spPr>
          <a:xfrm>
            <a:off x="6114850" y="3017545"/>
            <a:ext cx="231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Struktur</a:t>
            </a:r>
            <a:endParaRPr sz="2300"/>
          </a:p>
        </p:txBody>
      </p:sp>
      <p:sp>
        <p:nvSpPr>
          <p:cNvPr id="411" name="Google Shape;411;p62"/>
          <p:cNvSpPr txBox="1"/>
          <p:nvPr/>
        </p:nvSpPr>
        <p:spPr>
          <a:xfrm>
            <a:off x="721475" y="3475627"/>
            <a:ext cx="23142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Terdiri dari 27 kategori emosi dan netral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62"/>
          <p:cNvSpPr txBox="1"/>
          <p:nvPr>
            <p:ph idx="4294967295" type="ctrTitle"/>
          </p:nvPr>
        </p:nvSpPr>
        <p:spPr>
          <a:xfrm>
            <a:off x="721475" y="3017537"/>
            <a:ext cx="231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Label</a:t>
            </a:r>
            <a:endParaRPr sz="2300"/>
          </a:p>
        </p:txBody>
      </p:sp>
      <p:cxnSp>
        <p:nvCxnSpPr>
          <p:cNvPr id="413" name="Google Shape;413;p62"/>
          <p:cNvCxnSpPr/>
          <p:nvPr/>
        </p:nvCxnSpPr>
        <p:spPr>
          <a:xfrm rot="10800000">
            <a:off x="5046775" y="2206100"/>
            <a:ext cx="3297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62"/>
          <p:cNvCxnSpPr/>
          <p:nvPr/>
        </p:nvCxnSpPr>
        <p:spPr>
          <a:xfrm rot="10800000">
            <a:off x="5058775" y="3513125"/>
            <a:ext cx="3285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62"/>
          <p:cNvCxnSpPr/>
          <p:nvPr/>
        </p:nvCxnSpPr>
        <p:spPr>
          <a:xfrm rot="10800000">
            <a:off x="793450" y="3513125"/>
            <a:ext cx="3285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62"/>
          <p:cNvSpPr txBox="1"/>
          <p:nvPr/>
        </p:nvSpPr>
        <p:spPr>
          <a:xfrm>
            <a:off x="6535800" y="3500775"/>
            <a:ext cx="1992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37 atribut dan 43410 baris data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ctrTitle"/>
          </p:nvPr>
        </p:nvSpPr>
        <p:spPr>
          <a:xfrm>
            <a:off x="708625" y="428455"/>
            <a:ext cx="7726800" cy="4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Mapping Label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50" y="1283830"/>
            <a:ext cx="4466825" cy="3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ctrTitle"/>
          </p:nvPr>
        </p:nvSpPr>
        <p:spPr>
          <a:xfrm>
            <a:off x="708625" y="428479"/>
            <a:ext cx="77268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Data Preprocessing</a:t>
            </a:r>
            <a:endParaRPr/>
          </a:p>
        </p:txBody>
      </p:sp>
      <p:sp>
        <p:nvSpPr>
          <p:cNvPr id="428" name="Google Shape;428;p64"/>
          <p:cNvSpPr txBox="1"/>
          <p:nvPr/>
        </p:nvSpPr>
        <p:spPr>
          <a:xfrm>
            <a:off x="641800" y="1427500"/>
            <a:ext cx="80313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text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Constractions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Special Chars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Correct Spelling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Remove Space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Tokenize Stem no Stopwords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Text Preprocessing Pipeline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2007050" y="1878625"/>
            <a:ext cx="5939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Implementasi &amp; Metode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5"/>
          <p:cNvSpPr txBox="1"/>
          <p:nvPr>
            <p:ph idx="1" type="subTitle"/>
          </p:nvPr>
        </p:nvSpPr>
        <p:spPr>
          <a:xfrm>
            <a:off x="2007050" y="2862592"/>
            <a:ext cx="45012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Bi-LSTM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GloVe</a:t>
            </a:r>
            <a:endParaRPr b="1" sz="2000"/>
          </a:p>
        </p:txBody>
      </p:sp>
      <p:cxnSp>
        <p:nvCxnSpPr>
          <p:cNvPr id="435" name="Google Shape;435;p65"/>
          <p:cNvCxnSpPr/>
          <p:nvPr/>
        </p:nvCxnSpPr>
        <p:spPr>
          <a:xfrm>
            <a:off x="2065475" y="2803267"/>
            <a:ext cx="7073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65"/>
          <p:cNvCxnSpPr>
            <a:stCxn id="437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GloVe</a:t>
            </a:r>
            <a:endParaRPr/>
          </a:p>
        </p:txBody>
      </p:sp>
      <p:cxnSp>
        <p:nvCxnSpPr>
          <p:cNvPr id="443" name="Google Shape;443;p66"/>
          <p:cNvCxnSpPr>
            <a:stCxn id="444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66"/>
          <p:cNvSpPr txBox="1"/>
          <p:nvPr>
            <p:ph idx="1" type="subTitle"/>
          </p:nvPr>
        </p:nvSpPr>
        <p:spPr>
          <a:xfrm>
            <a:off x="789400" y="1064775"/>
            <a:ext cx="74724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Penyematan kata GloVe dihasilkan dari korpus atau teks besar seperti Reddit dan dapat menemukan representasi vektor yang berarti untuk setiap kata.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Akurasi : 0.9027420736932305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00" y="1887875"/>
            <a:ext cx="6944801" cy="3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Toolkit by Slidesgo">
  <a:themeElements>
    <a:clrScheme name="Simple Light">
      <a:dk1>
        <a:srgbClr val="212121"/>
      </a:dk1>
      <a:lt1>
        <a:srgbClr val="C95EFF"/>
      </a:lt1>
      <a:dk2>
        <a:srgbClr val="00FF9C"/>
      </a:dk2>
      <a:lt2>
        <a:srgbClr val="FFFFFF"/>
      </a:lt2>
      <a:accent1>
        <a:srgbClr val="9E9E9E"/>
      </a:accent1>
      <a:accent2>
        <a:srgbClr val="5F5F5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